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1"/>
  </p:notesMasterIdLst>
  <p:sldIdLst>
    <p:sldId id="289" r:id="rId2"/>
    <p:sldId id="323" r:id="rId3"/>
    <p:sldId id="326" r:id="rId4"/>
    <p:sldId id="284" r:id="rId5"/>
    <p:sldId id="299" r:id="rId6"/>
    <p:sldId id="324" r:id="rId7"/>
    <p:sldId id="285" r:id="rId8"/>
    <p:sldId id="300" r:id="rId9"/>
    <p:sldId id="291" r:id="rId10"/>
    <p:sldId id="305" r:id="rId11"/>
    <p:sldId id="306" r:id="rId12"/>
    <p:sldId id="307" r:id="rId13"/>
    <p:sldId id="308" r:id="rId14"/>
    <p:sldId id="292" r:id="rId15"/>
    <p:sldId id="293" r:id="rId16"/>
    <p:sldId id="294" r:id="rId17"/>
    <p:sldId id="295" r:id="rId18"/>
    <p:sldId id="325" r:id="rId19"/>
    <p:sldId id="317" r:id="rId20"/>
    <p:sldId id="296" r:id="rId21"/>
    <p:sldId id="311" r:id="rId22"/>
    <p:sldId id="310" r:id="rId23"/>
    <p:sldId id="318" r:id="rId24"/>
    <p:sldId id="312" r:id="rId25"/>
    <p:sldId id="319" r:id="rId26"/>
    <p:sldId id="327" r:id="rId27"/>
    <p:sldId id="328" r:id="rId28"/>
    <p:sldId id="314" r:id="rId29"/>
    <p:sldId id="31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743"/>
    <a:srgbClr val="F47D20"/>
    <a:srgbClr val="1B19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55"/>
    <p:restoredTop sz="82716"/>
  </p:normalViewPr>
  <p:slideViewPr>
    <p:cSldViewPr snapToGrid="0" snapToObjects="1">
      <p:cViewPr>
        <p:scale>
          <a:sx n="126" d="100"/>
          <a:sy n="126" d="100"/>
        </p:scale>
        <p:origin x="-1544" y="-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6FA8B-7156-2746-A873-8D557D5F859B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8C3EF-BC0D-9747-AE3E-90D91968FC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39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61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85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0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50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72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Megan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46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212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49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</a:p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645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Megan</a:t>
            </a:r>
          </a:p>
          <a:p>
            <a:r>
              <a:rPr lang="en-US" dirty="0" smtClean="0"/>
              <a:t>Note: total # of documents</a:t>
            </a:r>
            <a:r>
              <a:rPr lang="en-US" baseline="0" dirty="0" smtClean="0"/>
              <a:t> = all text because we have a group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320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54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Megan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30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Megan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79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</a:p>
          <a:p>
            <a:r>
              <a:rPr lang="en-US" dirty="0" smtClean="0"/>
              <a:t># of Documents = what we have ground</a:t>
            </a:r>
            <a:r>
              <a:rPr lang="en-US" baseline="0" dirty="0" smtClean="0"/>
              <a:t> truth on for single docs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923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</a:p>
          <a:p>
            <a:r>
              <a:rPr lang="en-US" dirty="0" smtClean="0"/>
              <a:t>Snyder vs. Phelps - Westboro Baptist Church wins Supreme Court case for right to protest military funerals</a:t>
            </a:r>
            <a:r>
              <a:rPr lang="en-US" baseline="0" dirty="0" smtClean="0"/>
              <a:t> </a:t>
            </a:r>
            <a:r>
              <a:rPr lang="en-US" dirty="0" smtClean="0"/>
              <a:t>March 2, 2011</a:t>
            </a:r>
          </a:p>
          <a:p>
            <a:r>
              <a:rPr lang="en-US" dirty="0" smtClean="0"/>
              <a:t>update in illustrator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4659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90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7744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</a:p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3282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9510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379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73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03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6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1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66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46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47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C3EF-BC0D-9747-AE3E-90D91968FCB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402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 cap="none" baseline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26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90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3359256"/>
            <a:ext cx="8493760" cy="106997"/>
            <a:chOff x="1471608" y="3586632"/>
            <a:chExt cx="9258300" cy="20006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471608" y="3586632"/>
              <a:ext cx="9258300" cy="0"/>
            </a:xfrm>
            <a:prstGeom prst="line">
              <a:avLst/>
            </a:prstGeom>
            <a:ln w="38100">
              <a:solidFill>
                <a:srgbClr val="F47D2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1473200" y="3657819"/>
              <a:ext cx="9256708" cy="101381"/>
            </a:xfrm>
            <a:prstGeom prst="rect">
              <a:avLst/>
            </a:prstGeom>
            <a:solidFill>
              <a:srgbClr val="2D2743"/>
            </a:solidFill>
            <a:ln>
              <a:solidFill>
                <a:srgbClr val="2D2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471608" y="3786700"/>
              <a:ext cx="9258300" cy="0"/>
            </a:xfrm>
            <a:prstGeom prst="line">
              <a:avLst/>
            </a:prstGeom>
            <a:ln w="38100">
              <a:solidFill>
                <a:srgbClr val="F47D2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5399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 userDrawn="1"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Damascus" charset="-78"/>
                <a:ea typeface="Damascus" charset="-78"/>
                <a:cs typeface="Damascus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0" y="6504057"/>
            <a:ext cx="12192000" cy="35394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19" name="Chevron 18"/>
          <p:cNvSpPr/>
          <p:nvPr userDrawn="1"/>
        </p:nvSpPr>
        <p:spPr>
          <a:xfrm>
            <a:off x="281395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 userDrawn="1"/>
        </p:nvSpPr>
        <p:spPr>
          <a:xfrm>
            <a:off x="944879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Chevron 20"/>
          <p:cNvSpPr/>
          <p:nvPr userDrawn="1"/>
        </p:nvSpPr>
        <p:spPr>
          <a:xfrm>
            <a:off x="6131378" y="6504057"/>
            <a:ext cx="362857" cy="353943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221194" y="155531"/>
            <a:ext cx="3275668" cy="4060009"/>
            <a:chOff x="179424" y="171031"/>
            <a:chExt cx="3275668" cy="4060009"/>
          </a:xfrm>
        </p:grpSpPr>
        <p:cxnSp>
          <p:nvCxnSpPr>
            <p:cNvPr id="23" name="Straight Connector 22"/>
            <p:cNvCxnSpPr/>
            <p:nvPr userDrawn="1"/>
          </p:nvCxnSpPr>
          <p:spPr>
            <a:xfrm>
              <a:off x="210418" y="171031"/>
              <a:ext cx="2" cy="406000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79424" y="171031"/>
              <a:ext cx="3275668" cy="1494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 rot="10800000">
            <a:off x="8696181" y="2309521"/>
            <a:ext cx="3275668" cy="4060009"/>
            <a:chOff x="179424" y="171031"/>
            <a:chExt cx="3275668" cy="4060009"/>
          </a:xfrm>
        </p:grpSpPr>
        <p:cxnSp>
          <p:nvCxnSpPr>
            <p:cNvPr id="26" name="Straight Connector 25"/>
            <p:cNvCxnSpPr/>
            <p:nvPr userDrawn="1"/>
          </p:nvCxnSpPr>
          <p:spPr>
            <a:xfrm>
              <a:off x="210418" y="171031"/>
              <a:ext cx="2" cy="406000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79424" y="171031"/>
              <a:ext cx="3275668" cy="14949"/>
            </a:xfrm>
            <a:prstGeom prst="line">
              <a:avLst/>
            </a:prstGeom>
            <a:ln w="190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97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2.wdp"/><Relationship Id="rId5" Type="http://schemas.microsoft.com/office/2007/relationships/hdphoto" Target="../media/hdphoto3.wdp"/><Relationship Id="rId6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cran.r-project.org/package=xgboos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471608" y="3833385"/>
            <a:ext cx="9258300" cy="548116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Seth Green,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Megan </a:t>
            </a:r>
            <a:r>
              <a:rPr lang="en-US" sz="24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Stiles, Leigh Harton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Samantha </a:t>
            </a:r>
            <a:r>
              <a:rPr lang="en-US" sz="2400" dirty="0" err="1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Garofalo</a:t>
            </a:r>
            <a:endParaRPr lang="en-US" sz="2400" dirty="0" smtClean="0">
              <a:solidFill>
                <a:schemeClr val="tx2">
                  <a:lumMod val="75000"/>
                  <a:lumOff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471608" y="3586632"/>
            <a:ext cx="9258300" cy="215900"/>
            <a:chOff x="1471608" y="3586632"/>
            <a:chExt cx="9258300" cy="2159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471608" y="3586632"/>
              <a:ext cx="9258300" cy="0"/>
            </a:xfrm>
            <a:prstGeom prst="line">
              <a:avLst/>
            </a:prstGeom>
            <a:ln w="38100">
              <a:solidFill>
                <a:srgbClr val="F47D2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/>
            <p:cNvSpPr/>
            <p:nvPr/>
          </p:nvSpPr>
          <p:spPr>
            <a:xfrm>
              <a:off x="1473200" y="3657819"/>
              <a:ext cx="9256708" cy="101381"/>
            </a:xfrm>
            <a:prstGeom prst="rect">
              <a:avLst/>
            </a:prstGeom>
            <a:solidFill>
              <a:srgbClr val="2D2743"/>
            </a:solidFill>
            <a:ln>
              <a:solidFill>
                <a:srgbClr val="2D2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1471608" y="3802532"/>
              <a:ext cx="9258300" cy="0"/>
            </a:xfrm>
            <a:prstGeom prst="line">
              <a:avLst/>
            </a:prstGeom>
            <a:ln w="38100">
              <a:solidFill>
                <a:srgbClr val="F47D2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513" y="4412351"/>
            <a:ext cx="3866458" cy="1272505"/>
          </a:xfrm>
          <a:prstGeom prst="rect">
            <a:avLst/>
          </a:prstGeom>
          <a:ln>
            <a:noFill/>
          </a:ln>
        </p:spPr>
      </p:pic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915128" y="1487513"/>
            <a:ext cx="8361229" cy="2098226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Computational Analysis of Religious and Ideological Linguistic Behavior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71608" y="5934670"/>
            <a:ext cx="7398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Advisor: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Don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Brown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Client: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   </a:t>
            </a:r>
            <a:r>
              <a:rPr lang="en-US" dirty="0" err="1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UVa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Initiative on Religion, Politics, and Conflict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(RPC)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Sponsor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Army </a:t>
            </a:r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Research Lab (ARL)        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53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Context </a:t>
            </a:r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Vectors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76338" y="5201916"/>
            <a:ext cx="2659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Identify Keywords</a:t>
            </a:r>
          </a:p>
        </p:txBody>
      </p:sp>
      <p:pic>
        <p:nvPicPr>
          <p:cNvPr id="12" name="Picture 2" descr="https://lh3.googleusercontent.com/91NVIDKtAIJJNZdi2oH_6dGTaTTml5xVb3FBnSwxWKYtgzgm59FCWP2rq13slPHAW1LlfFrrg9V5gs1_CztqaSgSTmsZUNE-eEJdwJsgYRd91wlLfsdjyU-CKcEtVFl8w_ABvSqyhs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2024063"/>
            <a:ext cx="1000125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6" name="Rectangle 5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Technical Approach 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		Results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748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Context </a:t>
            </a:r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Vectors</a:t>
            </a:r>
          </a:p>
        </p:txBody>
      </p:sp>
      <p:pic>
        <p:nvPicPr>
          <p:cNvPr id="14" name="Picture 2" descr="https://lh3.googleusercontent.com/xJQ_PubGkaj8bIi_3TvqvgntwqkLHBR8yBP5OrAFRu75Eua0eFeegCxOySGiHOVb42VbcAcsT6hIfH8izv2Luaz-7Hi-twcSLChoQG3Afc9iKrmnhhYmDbLpy6vqTc43N_gYdxAo9Y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033588"/>
            <a:ext cx="98774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176338" y="5201916"/>
            <a:ext cx="4716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Collect words in context vector</a:t>
            </a:r>
            <a:endParaRPr lang="en-US" sz="2200" b="1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6" name="Rectangle 5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Technical Approach 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		Results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231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Context </a:t>
            </a:r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Vectors</a:t>
            </a:r>
          </a:p>
        </p:txBody>
      </p:sp>
      <p:pic>
        <p:nvPicPr>
          <p:cNvPr id="11" name="Picture 2" descr="https://lh5.googleusercontent.com/n1btC2wRWV5KfwXhFhZpQ48ImKB9XEZRYXQZfbpNjthMy04BMwpVNmpXObVm3WbU6zq9pfiwn3OUrO_NKF-h04UH751OGG1Wv51zw9Aeyu-9HsvL5Q-lfWbeg1TAZAhFthbfa9mvOF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14538"/>
            <a:ext cx="99536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66925" y="5101002"/>
            <a:ext cx="102917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Repeat for all occurrences of keyword</a:t>
            </a:r>
          </a:p>
          <a:p>
            <a:pPr marL="457200" indent="-457200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Singular Value Decomposition to vector of length 100</a:t>
            </a:r>
          </a:p>
          <a:p>
            <a:pPr marL="457200" indent="-457200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Calculate Average Semantic Density and Distributional Co-occurrence Score</a:t>
            </a:r>
            <a:endParaRPr lang="en-US" sz="2200" b="1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6" name="Rectangle 5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Technical Approach 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		Results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604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TFIDF Matrix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990578"/>
              </p:ext>
            </p:extLst>
          </p:nvPr>
        </p:nvGraphicFramePr>
        <p:xfrm>
          <a:off x="3713656" y="1441343"/>
          <a:ext cx="2793470" cy="4521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3625"/>
                <a:gridCol w="1049845"/>
              </a:tblGrid>
              <a:tr h="6674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Term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44450" marR="44450" marT="0" marB="0"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Freq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44450" marR="44450" marT="0" marB="0" anchor="ctr">
                    <a:solidFill>
                      <a:srgbClr val="2D2743"/>
                    </a:solidFill>
                  </a:tcPr>
                </a:tc>
              </a:tr>
              <a:tr h="385368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servanthood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5368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selfexalt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5368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coquett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5368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dumbfound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5368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sabbath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11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5368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manger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5368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unti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5368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childlik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5368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personhood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5368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jesus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31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095032"/>
              </p:ext>
            </p:extLst>
          </p:nvPr>
        </p:nvGraphicFramePr>
        <p:xfrm>
          <a:off x="6507126" y="1441681"/>
          <a:ext cx="982763" cy="4521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2763"/>
              </a:tblGrid>
              <a:tr h="667416">
                <a:tc>
                  <a:txBody>
                    <a:bodyPr/>
                    <a:lstStyle/>
                    <a:p>
                      <a:pPr marL="0" marR="1206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IDF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743"/>
                    </a:solidFill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1,443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1,443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1,443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690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47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378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353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169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305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10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520627"/>
              </p:ext>
            </p:extLst>
          </p:nvPr>
        </p:nvGraphicFramePr>
        <p:xfrm>
          <a:off x="7489889" y="1441343"/>
          <a:ext cx="914400" cy="4521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/>
              </a:tblGrid>
              <a:tr h="667416">
                <a:tc>
                  <a:txBody>
                    <a:bodyPr/>
                    <a:lstStyle/>
                    <a:p>
                      <a:pPr marL="0" marR="1206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TFIDF</a:t>
                      </a: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743"/>
                    </a:solidFill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5,773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2,887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1,443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690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515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378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353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338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305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302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9" name="Rectangle 8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Chevron 10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Technical Approach 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		Results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636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Value Words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17097" y="1931232"/>
            <a:ext cx="2910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TFIDF Method w/Pronouns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5263" y="2069731"/>
            <a:ext cx="312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Venuti et al. (2016)</a:t>
            </a:r>
            <a:r>
              <a:rPr lang="en-US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Method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85314" y="1931232"/>
            <a:ext cx="3143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TFIDF Method w/out Pronouns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3123" t="30620" r="33123" b="27771"/>
          <a:stretch/>
        </p:blipFill>
        <p:spPr>
          <a:xfrm>
            <a:off x="1371599" y="2577563"/>
            <a:ext cx="2607192" cy="2295718"/>
          </a:xfrm>
          <a:prstGeom prst="rect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1" t="17457" r="27340" b="18626"/>
          <a:stretch/>
        </p:blipFill>
        <p:spPr>
          <a:xfrm>
            <a:off x="8365607" y="2577563"/>
            <a:ext cx="2582444" cy="2295718"/>
          </a:xfrm>
          <a:prstGeom prst="rect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3087" t="31377" r="31445" b="27788"/>
          <a:stretch/>
        </p:blipFill>
        <p:spPr>
          <a:xfrm>
            <a:off x="4776406" y="2577563"/>
            <a:ext cx="2791586" cy="2295718"/>
          </a:xfrm>
          <a:prstGeom prst="rect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11" name="Rectangle 10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Chevron 14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Chevron 15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Technical Approach 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		Results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58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Judgment Classification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928172" y="1635031"/>
            <a:ext cx="6216547" cy="3928862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Venuti et al. (2016) </a:t>
            </a: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Method</a:t>
            </a: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Judgment = (noun + “to be” verb + adj/adv)</a:t>
            </a:r>
            <a:endParaRPr lang="en-US" sz="10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New Method:</a:t>
            </a:r>
          </a:p>
          <a:p>
            <a:pPr marL="808038" lvl="1" indent="-390525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Judgment = pronoun + </a:t>
            </a: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keyword</a:t>
            </a:r>
            <a:endParaRPr lang="en-US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480" y="557334"/>
            <a:ext cx="3283694" cy="54759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6" name="Rectangle 5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Technical Approach 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		Results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10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Judgment Classification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34" y="1813025"/>
            <a:ext cx="5938455" cy="38322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89" y="1813024"/>
            <a:ext cx="5613785" cy="3832267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6798365" y="2716960"/>
            <a:ext cx="3876261" cy="1312016"/>
          </a:xfrm>
          <a:custGeom>
            <a:avLst/>
            <a:gdLst>
              <a:gd name="connsiteX0" fmla="*/ 0 w 3876261"/>
              <a:gd name="connsiteY0" fmla="*/ 1312016 h 1312016"/>
              <a:gd name="connsiteX1" fmla="*/ 1371600 w 3876261"/>
              <a:gd name="connsiteY1" fmla="*/ 51 h 1312016"/>
              <a:gd name="connsiteX2" fmla="*/ 3876261 w 3876261"/>
              <a:gd name="connsiteY2" fmla="*/ 1272259 h 131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6261" h="1312016">
                <a:moveTo>
                  <a:pt x="0" y="1312016"/>
                </a:moveTo>
                <a:cubicBezTo>
                  <a:pt x="362778" y="659346"/>
                  <a:pt x="725557" y="6677"/>
                  <a:pt x="1371600" y="51"/>
                </a:cubicBezTo>
                <a:cubicBezTo>
                  <a:pt x="2017643" y="-6575"/>
                  <a:pt x="2946952" y="632842"/>
                  <a:pt x="3876261" y="1272259"/>
                </a:cubicBezTo>
              </a:path>
            </a:pathLst>
          </a:cu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53384" y="1619900"/>
            <a:ext cx="241326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Noun + ”to be” Verb + </a:t>
            </a:r>
            <a:r>
              <a:rPr lang="en-US" sz="120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Adj</a:t>
            </a:r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sz="120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Adv</a:t>
            </a:r>
            <a:endParaRPr lang="en-US" sz="1200" dirty="0" smtClean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Venuti et al. (2016)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171" y="5465581"/>
            <a:ext cx="613761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		            Linguistic Rigidity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49872" y="5465580"/>
            <a:ext cx="613761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		            Linguistic Rigidity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29863" y="1618662"/>
            <a:ext cx="241326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Pronoun </a:t>
            </a:r>
            <a:r>
              <a:rPr lang="en-US" sz="120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+ Keyword</a:t>
            </a:r>
          </a:p>
          <a:p>
            <a:pPr algn="ctr"/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185448" y="3516193"/>
            <a:ext cx="126075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% of Judgment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734030" y="3604044"/>
            <a:ext cx="126075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% of Judgment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16" name="Rectangle 15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17" name="Chevron 16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Chevron 17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Chevron 18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Technical Approach 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		Results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336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Pronoun Analysis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23" y="1600200"/>
            <a:ext cx="5532957" cy="39521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557" y="1600200"/>
            <a:ext cx="5585070" cy="3989336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960120" y="2240280"/>
            <a:ext cx="4511040" cy="2194560"/>
          </a:xfrm>
          <a:custGeom>
            <a:avLst/>
            <a:gdLst>
              <a:gd name="connsiteX0" fmla="*/ 0 w 4511040"/>
              <a:gd name="connsiteY0" fmla="*/ 0 h 2194560"/>
              <a:gd name="connsiteX1" fmla="*/ 1143000 w 4511040"/>
              <a:gd name="connsiteY1" fmla="*/ 1402080 h 2194560"/>
              <a:gd name="connsiteX2" fmla="*/ 4511040 w 4511040"/>
              <a:gd name="connsiteY2" fmla="*/ 219456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1040" h="2194560">
                <a:moveTo>
                  <a:pt x="0" y="0"/>
                </a:moveTo>
                <a:cubicBezTo>
                  <a:pt x="195580" y="518160"/>
                  <a:pt x="391160" y="1036320"/>
                  <a:pt x="1143000" y="1402080"/>
                </a:cubicBezTo>
                <a:cubicBezTo>
                  <a:pt x="1894840" y="1767840"/>
                  <a:pt x="4511040" y="2194560"/>
                  <a:pt x="4511040" y="2194560"/>
                </a:cubicBezTo>
              </a:path>
            </a:pathLst>
          </a:cu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6692630" y="2718864"/>
            <a:ext cx="4572000" cy="2125510"/>
          </a:xfrm>
          <a:custGeom>
            <a:avLst/>
            <a:gdLst>
              <a:gd name="connsiteX0" fmla="*/ 0 w 4572000"/>
              <a:gd name="connsiteY0" fmla="*/ 1658583 h 2125510"/>
              <a:gd name="connsiteX1" fmla="*/ 2256817 w 4572000"/>
              <a:gd name="connsiteY1" fmla="*/ 4881 h 2125510"/>
              <a:gd name="connsiteX2" fmla="*/ 4572000 w 4572000"/>
              <a:gd name="connsiteY2" fmla="*/ 2125510 h 212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0" h="2125510">
                <a:moveTo>
                  <a:pt x="0" y="1658583"/>
                </a:moveTo>
                <a:cubicBezTo>
                  <a:pt x="747408" y="792821"/>
                  <a:pt x="1494817" y="-72940"/>
                  <a:pt x="2256817" y="4881"/>
                </a:cubicBezTo>
                <a:cubicBezTo>
                  <a:pt x="3018817" y="82702"/>
                  <a:pt x="4572000" y="2125510"/>
                  <a:pt x="4572000" y="2125510"/>
                </a:cubicBezTo>
              </a:path>
            </a:pathLst>
          </a:cu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09008" y="1541874"/>
            <a:ext cx="24132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“They” Pronouns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1402" y="5333640"/>
            <a:ext cx="144847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Linguistic Rigidity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1460893" y="3365203"/>
            <a:ext cx="377622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Fraction of Words that are “They” Pronouns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9561" y="1541874"/>
            <a:ext cx="24132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“We” Pronouns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1955" y="5380938"/>
            <a:ext cx="144847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Linguistic Rigidity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4425522" y="3365203"/>
            <a:ext cx="377622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Fraction of Words that are “We” Pronouns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18" name="Rectangle 17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19" name="Chevron 18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Chevron 20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Technical Approach 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		Results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011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1958" y="2426384"/>
            <a:ext cx="8361229" cy="9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cap="none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Results</a:t>
            </a:r>
            <a:endParaRPr lang="en-US" sz="5400" cap="none" dirty="0">
              <a:solidFill>
                <a:schemeClr val="bg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1958" y="3734573"/>
            <a:ext cx="10261601" cy="2228310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2">
                  <a:lumMod val="90000"/>
                  <a:lumOff val="10000"/>
                </a:schemeClr>
              </a:buClr>
              <a:buFont typeface="Arial" charset="0"/>
              <a:buChar char="•"/>
            </a:pPr>
            <a:r>
              <a:rPr lang="en-US" sz="2600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Binned Document Analysis</a:t>
            </a:r>
          </a:p>
          <a:p>
            <a:pPr marL="457200" indent="-457200">
              <a:buClr>
                <a:schemeClr val="bg2">
                  <a:lumMod val="90000"/>
                  <a:lumOff val="10000"/>
                </a:schemeClr>
              </a:buClr>
              <a:buFont typeface="Arial" charset="0"/>
              <a:buChar char="•"/>
            </a:pPr>
            <a:r>
              <a:rPr lang="en-US" sz="2600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Single Document Analysis</a:t>
            </a:r>
          </a:p>
        </p:txBody>
      </p:sp>
    </p:spTree>
    <p:extLst>
      <p:ext uri="{BB962C8B-B14F-4D97-AF65-F5344CB8AC3E}">
        <p14:creationId xmlns:p14="http://schemas.microsoft.com/office/powerpoint/2010/main" val="170493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Binned Document Analysis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28173" y="1635030"/>
            <a:ext cx="6431613" cy="4085095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Why Binned Documents?</a:t>
            </a:r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Understand a group’s baseline score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Comparison to previous work</a:t>
            </a:r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# of Documents</a:t>
            </a:r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4,568</a:t>
            </a:r>
            <a:endParaRPr lang="en-US" sz="26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366291" y="2423654"/>
            <a:ext cx="4186906" cy="2507846"/>
            <a:chOff x="7536773" y="2225275"/>
            <a:chExt cx="4186906" cy="250784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lumMod val="90000"/>
                  <a:lumOff val="1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39" b="97764" l="0" r="99180">
                          <a14:foregroundMark x1="74385" y1="27796" x2="74385" y2="27796"/>
                          <a14:foregroundMark x1="74795" y1="38498" x2="74795" y2="38498"/>
                          <a14:foregroundMark x1="55943" y1="31310" x2="55943" y2="31310"/>
                          <a14:foregroundMark x1="54303" y1="42492" x2="54303" y2="42492"/>
                          <a14:foregroundMark x1="52664" y1="53195" x2="52664" y2="53195"/>
                          <a14:foregroundMark x1="53279" y1="62460" x2="53279" y2="62460"/>
                          <a14:foregroundMark x1="54918" y1="72364" x2="54918" y2="72364"/>
                          <a14:foregroundMark x1="54918" y1="83387" x2="54918" y2="83387"/>
                        </a14:backgroundRemoval>
                      </a14:imgEffect>
                      <a14:imgEffect>
                        <a14:saturation sat="16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36773" y="2225275"/>
              <a:ext cx="1954998" cy="2507846"/>
            </a:xfrm>
            <a:prstGeom prst="rect">
              <a:avLst/>
            </a:prstGeom>
          </p:spPr>
        </p:pic>
        <p:sp>
          <p:nvSpPr>
            <p:cNvPr id="17" name="Right Arrow 16"/>
            <p:cNvSpPr/>
            <p:nvPr/>
          </p:nvSpPr>
          <p:spPr>
            <a:xfrm>
              <a:off x="9605014" y="3046969"/>
              <a:ext cx="1008173" cy="588938"/>
            </a:xfrm>
            <a:prstGeom prst="rightArrow">
              <a:avLst/>
            </a:prstGeom>
            <a:solidFill>
              <a:srgbClr val="F47D20"/>
            </a:solidFill>
            <a:ln>
              <a:solidFill>
                <a:srgbClr val="F47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47D2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902268" y="2798250"/>
              <a:ext cx="8214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 smtClean="0">
                  <a:solidFill>
                    <a:srgbClr val="2D2743"/>
                  </a:solidFill>
                  <a:latin typeface="Avenir Book" charset="0"/>
                  <a:ea typeface="Avenir Book" charset="0"/>
                  <a:cs typeface="Avenir Book" charset="0"/>
                </a:rPr>
                <a:t>5</a:t>
              </a:r>
              <a:endParaRPr lang="en-US" sz="7200" b="1" dirty="0">
                <a:solidFill>
                  <a:srgbClr val="2D2743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9" name="Rectangle 8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Chevron 10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Technical Approach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Results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71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Collaborators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28172" y="1635030"/>
            <a:ext cx="10261601" cy="408509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>
              <a:buClr>
                <a:schemeClr val="tx2">
                  <a:lumMod val="90000"/>
                  <a:lumOff val="10000"/>
                </a:schemeClr>
              </a:buClr>
              <a:buFont typeface="Arial" charset="0"/>
              <a:buChar char="•"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Don Brown, Data Science Institute</a:t>
            </a:r>
          </a:p>
          <a:p>
            <a:pPr marL="457200" indent="-457200">
              <a:buClr>
                <a:schemeClr val="tx2">
                  <a:lumMod val="90000"/>
                  <a:lumOff val="10000"/>
                </a:schemeClr>
              </a:buClr>
              <a:buFont typeface="Arial" charset="0"/>
              <a:buChar char="•"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Peter Ochs, Jonathan </a:t>
            </a:r>
            <a:r>
              <a:rPr lang="en-US" sz="2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Teubner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2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Essam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Fahim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and Syed </a:t>
            </a:r>
            <a:r>
              <a:rPr lang="en-US" sz="260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Moulvi</a:t>
            </a: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RPC</a:t>
            </a:r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Clr>
                <a:schemeClr val="tx2">
                  <a:lumMod val="90000"/>
                  <a:lumOff val="10000"/>
                </a:schemeClr>
              </a:buClr>
              <a:buFont typeface="Arial" charset="0"/>
              <a:buChar char="•"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Mohamed Al </a:t>
            </a:r>
            <a:r>
              <a:rPr lang="en-US" sz="2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Boni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2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UVa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Systems Engineering</a:t>
            </a:r>
          </a:p>
        </p:txBody>
      </p:sp>
    </p:spTree>
    <p:extLst>
      <p:ext uri="{BB962C8B-B14F-4D97-AF65-F5344CB8AC3E}">
        <p14:creationId xmlns:p14="http://schemas.microsoft.com/office/powerpoint/2010/main" val="3656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Results – Group Scores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00" y="1441343"/>
            <a:ext cx="7067226" cy="4558063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7730641" y="1691579"/>
            <a:ext cx="542440" cy="51144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445204" y="1294490"/>
            <a:ext cx="1242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 w="9525">
                  <a:noFill/>
                  <a:prstDash val="solid"/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97%</a:t>
            </a:r>
            <a:endParaRPr lang="en-US" sz="4000" b="1" dirty="0">
              <a:ln w="9525">
                <a:noFill/>
                <a:prstDash val="solid"/>
              </a:ln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Right Arrow 19"/>
          <p:cNvSpPr/>
          <p:nvPr/>
        </p:nvSpPr>
        <p:spPr>
          <a:xfrm rot="19836278">
            <a:off x="8053734" y="1711443"/>
            <a:ext cx="449629" cy="11632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273081" y="2834579"/>
            <a:ext cx="20725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Venuti et al. (2016</a:t>
            </a:r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) baseline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505776" y="1397496"/>
            <a:ext cx="2413263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Model Accuracy</a:t>
            </a:r>
            <a:endParaRPr lang="en-US" sz="13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05237" y="5753185"/>
            <a:ext cx="712498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			</a:t>
            </a:r>
            <a:r>
              <a:rPr lang="en-US" sz="11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Run ID Number</a:t>
            </a:r>
            <a:endParaRPr lang="en-US" sz="11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797997" y="3497309"/>
            <a:ext cx="377622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Accuracy</a:t>
            </a:r>
            <a:endParaRPr lang="en-US" sz="11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14" name="Rectangle 13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15" name="Chevron 14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Chevron 15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Chevron 16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Technical Approach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Results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153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Results – Group Scores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156753"/>
              </p:ext>
            </p:extLst>
          </p:nvPr>
        </p:nvGraphicFramePr>
        <p:xfrm>
          <a:off x="343127" y="2513225"/>
          <a:ext cx="5853629" cy="317155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418282"/>
                <a:gridCol w="1555747"/>
                <a:gridCol w="1879600"/>
              </a:tblGrid>
              <a:tr h="70705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Model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Accuracy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Venuti et al. (2016) </a:t>
                      </a:r>
                      <a:endParaRPr lang="en-US" sz="20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Random Forest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96.5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86.0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SVM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97.2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84.0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Boosted Tree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96.2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N/A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Artificial</a:t>
                      </a:r>
                      <a:r>
                        <a:rPr lang="en-US" sz="2000" baseline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Neural Net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N/A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80.0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901">
                <a:tc>
                  <a:txBody>
                    <a:bodyPr/>
                    <a:lstStyle/>
                    <a:p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Average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96.6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83.3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037632"/>
              </p:ext>
            </p:extLst>
          </p:nvPr>
        </p:nvGraphicFramePr>
        <p:xfrm>
          <a:off x="6520072" y="2521789"/>
          <a:ext cx="5308100" cy="271982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973771"/>
                <a:gridCol w="1386028"/>
                <a:gridCol w="1948301"/>
              </a:tblGrid>
              <a:tr h="6963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Model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Accuracy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Mean Absolute Error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solidFill>
                      <a:srgbClr val="2D2743"/>
                    </a:solidFill>
                  </a:tcPr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Random Forest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96.1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0.239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SVM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96.3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0.222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Boosted Tree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95.4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0.246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Average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96.0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0.236</a:t>
                      </a:r>
                      <a:endParaRPr lang="en-US" sz="2000" b="1" i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66441" y="1921623"/>
            <a:ext cx="520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Compared to 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Venuti et al. (</a:t>
            </a:r>
            <a:r>
              <a:rPr lang="en-US" sz="24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2016)</a:t>
            </a:r>
            <a:endParaRPr lang="en-US" sz="22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5536" y="1937013"/>
            <a:ext cx="34371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220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sing Extended Data </a:t>
            </a:r>
            <a:r>
              <a:rPr lang="en-US" sz="2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Set</a:t>
            </a:r>
            <a:endParaRPr lang="en-US" sz="22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8" name="Rectangle 7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Chevron 10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Technical Approach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Results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1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Single Document Analysis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28173" y="1635030"/>
            <a:ext cx="6431613" cy="4085095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Why Single Documents?</a:t>
            </a:r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dentifying potential spikes or deviations from a groups baseline</a:t>
            </a: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Moving towards real-time, on-the-ground analysis</a:t>
            </a:r>
            <a:endParaRPr lang="en-US" sz="26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# of Documents</a:t>
            </a:r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342</a:t>
            </a:r>
            <a:endParaRPr lang="en-US" sz="26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797801" y="1771035"/>
            <a:ext cx="2986416" cy="3949090"/>
            <a:chOff x="8188513" y="1635030"/>
            <a:chExt cx="2986416" cy="39490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tx2">
                  <a:lumMod val="90000"/>
                  <a:lumOff val="1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39" b="97764" l="0" r="99180">
                          <a14:foregroundMark x1="74385" y1="27796" x2="74385" y2="27796"/>
                          <a14:foregroundMark x1="74795" y1="38498" x2="74795" y2="38498"/>
                          <a14:foregroundMark x1="55943" y1="31310" x2="55943" y2="31310"/>
                          <a14:foregroundMark x1="54303" y1="42492" x2="54303" y2="42492"/>
                          <a14:foregroundMark x1="52664" y1="53195" x2="52664" y2="53195"/>
                          <a14:foregroundMark x1="53279" y1="62460" x2="53279" y2="62460"/>
                          <a14:foregroundMark x1="54918" y1="72364" x2="54918" y2="72364"/>
                          <a14:foregroundMark x1="54918" y1="83387" x2="54918" y2="83387"/>
                        </a14:backgroundRemoval>
                      </a14:imgEffect>
                    </a14:imgLayer>
                  </a14:imgProps>
                </a:ext>
              </a:extLst>
            </a:blip>
            <a:srcRect t="17641" r="23367"/>
            <a:stretch/>
          </p:blipFill>
          <p:spPr>
            <a:xfrm>
              <a:off x="8195946" y="1635030"/>
              <a:ext cx="816244" cy="112530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tx2">
                  <a:lumMod val="90000"/>
                  <a:lumOff val="1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39" b="97764" l="0" r="99180">
                          <a14:foregroundMark x1="74385" y1="27796" x2="74385" y2="27796"/>
                          <a14:foregroundMark x1="74795" y1="38498" x2="74795" y2="38498"/>
                          <a14:foregroundMark x1="55943" y1="31310" x2="55943" y2="31310"/>
                          <a14:foregroundMark x1="54303" y1="42492" x2="54303" y2="42492"/>
                          <a14:foregroundMark x1="52664" y1="53195" x2="52664" y2="53195"/>
                          <a14:foregroundMark x1="53279" y1="62460" x2="53279" y2="62460"/>
                          <a14:foregroundMark x1="54918" y1="72364" x2="54918" y2="72364"/>
                          <a14:foregroundMark x1="54918" y1="83387" x2="54918" y2="83387"/>
                        </a14:backgroundRemoval>
                      </a14:imgEffect>
                    </a14:imgLayer>
                  </a14:imgProps>
                </a:ext>
              </a:extLst>
            </a:blip>
            <a:srcRect t="17641" r="23367"/>
            <a:stretch/>
          </p:blipFill>
          <p:spPr>
            <a:xfrm>
              <a:off x="8195946" y="3042310"/>
              <a:ext cx="812528" cy="11201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tx2">
                  <a:lumMod val="90000"/>
                  <a:lumOff val="1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39" b="97764" l="0" r="99180">
                          <a14:foregroundMark x1="74385" y1="27796" x2="74385" y2="27796"/>
                          <a14:foregroundMark x1="74795" y1="38498" x2="74795" y2="38498"/>
                          <a14:foregroundMark x1="55943" y1="31310" x2="55943" y2="31310"/>
                          <a14:foregroundMark x1="54303" y1="42492" x2="54303" y2="42492"/>
                          <a14:foregroundMark x1="52664" y1="53195" x2="52664" y2="53195"/>
                          <a14:foregroundMark x1="53279" y1="62460" x2="53279" y2="62460"/>
                          <a14:foregroundMark x1="54918" y1="72364" x2="54918" y2="72364"/>
                          <a14:foregroundMark x1="54918" y1="83387" x2="54918" y2="83387"/>
                        </a14:backgroundRemoval>
                      </a14:imgEffect>
                    </a14:imgLayer>
                  </a14:imgProps>
                </a:ext>
              </a:extLst>
            </a:blip>
            <a:srcRect t="17641" r="23367"/>
            <a:stretch/>
          </p:blipFill>
          <p:spPr>
            <a:xfrm>
              <a:off x="8188513" y="4444467"/>
              <a:ext cx="819961" cy="1130428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>
              <a:off x="9285179" y="1990164"/>
              <a:ext cx="630324" cy="415033"/>
            </a:xfrm>
            <a:prstGeom prst="rightArrow">
              <a:avLst/>
            </a:prstGeom>
            <a:solidFill>
              <a:srgbClr val="F47D20"/>
            </a:solidFill>
            <a:ln>
              <a:solidFill>
                <a:srgbClr val="F47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9285179" y="3388909"/>
              <a:ext cx="630324" cy="415033"/>
            </a:xfrm>
            <a:prstGeom prst="rightArrow">
              <a:avLst/>
            </a:prstGeom>
            <a:solidFill>
              <a:srgbClr val="F47D20"/>
            </a:solidFill>
            <a:ln>
              <a:solidFill>
                <a:srgbClr val="F47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9285179" y="4787654"/>
              <a:ext cx="630324" cy="415033"/>
            </a:xfrm>
            <a:prstGeom prst="rightArrow">
              <a:avLst/>
            </a:prstGeom>
            <a:solidFill>
              <a:srgbClr val="F47D20"/>
            </a:solidFill>
            <a:ln>
              <a:solidFill>
                <a:srgbClr val="F47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353518" y="1782635"/>
              <a:ext cx="8214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D2743"/>
                  </a:solidFill>
                  <a:latin typeface="Avenir Book" charset="0"/>
                  <a:ea typeface="Avenir Book" charset="0"/>
                  <a:cs typeface="Avenir Book" charset="0"/>
                </a:rPr>
                <a:t>3</a:t>
              </a:r>
              <a:endParaRPr lang="en-US" sz="6000" b="1" dirty="0">
                <a:solidFill>
                  <a:srgbClr val="2D2743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353517" y="3175546"/>
              <a:ext cx="8214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D2743"/>
                  </a:solidFill>
                  <a:latin typeface="Avenir Book" charset="0"/>
                  <a:ea typeface="Avenir Book" charset="0"/>
                  <a:cs typeface="Avenir Book" charset="0"/>
                </a:rPr>
                <a:t>4</a:t>
              </a:r>
              <a:endParaRPr lang="en-US" sz="6000" b="1" dirty="0">
                <a:solidFill>
                  <a:srgbClr val="2D2743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353518" y="4568457"/>
              <a:ext cx="8214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D2743"/>
                  </a:solidFill>
                  <a:latin typeface="Avenir Book" charset="0"/>
                  <a:ea typeface="Avenir Book" charset="0"/>
                  <a:cs typeface="Avenir Book" charset="0"/>
                </a:rPr>
                <a:t>5</a:t>
              </a:r>
              <a:endParaRPr lang="en-US" sz="6000" b="1" dirty="0">
                <a:solidFill>
                  <a:srgbClr val="2D2743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16" name="Rectangle 15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17" name="Chevron 16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Chevron 17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Chevron 18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Technical Approach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Results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15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11197" y="809787"/>
            <a:ext cx="10695553" cy="6315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Westboro Baptist </a:t>
            </a:r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Church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51845" y="1525004"/>
            <a:ext cx="5606619" cy="4772561"/>
            <a:chOff x="151176" y="1615481"/>
            <a:chExt cx="5606619" cy="4772561"/>
          </a:xfrm>
        </p:grpSpPr>
        <p:grpSp>
          <p:nvGrpSpPr>
            <p:cNvPr id="20" name="Group 19"/>
            <p:cNvGrpSpPr/>
            <p:nvPr/>
          </p:nvGrpSpPr>
          <p:grpSpPr>
            <a:xfrm>
              <a:off x="151176" y="1984813"/>
              <a:ext cx="5606619" cy="4378940"/>
              <a:chOff x="144475" y="1782367"/>
              <a:chExt cx="5606619" cy="437894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l="5784" t="24550" r="6143" b="21944"/>
              <a:stretch/>
            </p:blipFill>
            <p:spPr>
              <a:xfrm>
                <a:off x="209549" y="1782367"/>
                <a:ext cx="5541545" cy="435675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2480153" y="5899697"/>
                <a:ext cx="1365337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Helvetica" charset="0"/>
                    <a:ea typeface="Helvetica" charset="0"/>
                    <a:cs typeface="Helvetica" charset="0"/>
                  </a:rPr>
                  <a:t>Document Date</a:t>
                </a:r>
                <a:endParaRPr lang="en-US" sz="11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5716" y="2794154"/>
                <a:ext cx="513567" cy="2246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05716" y="3698545"/>
                <a:ext cx="513567" cy="2246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05715" y="4552832"/>
                <a:ext cx="513567" cy="2246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44475" y="3536131"/>
                <a:ext cx="566722" cy="5746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760344" y="1615481"/>
              <a:ext cx="2818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Linguistic Rigidity Score</a:t>
              </a:r>
              <a:endPara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30755" y="1891147"/>
              <a:ext cx="805763" cy="156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451529" y="6126432"/>
              <a:ext cx="143598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Document Date</a:t>
              </a:r>
              <a:endParaRPr lang="en-US" sz="11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397144" y="1525004"/>
            <a:ext cx="5416978" cy="4707078"/>
            <a:chOff x="6176766" y="1678202"/>
            <a:chExt cx="5416978" cy="470707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28480" t="19762" r="40028" b="17709"/>
            <a:stretch/>
          </p:blipFill>
          <p:spPr>
            <a:xfrm>
              <a:off x="6176766" y="2009434"/>
              <a:ext cx="5223102" cy="429403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8387967" y="6123670"/>
              <a:ext cx="143598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Document Date</a:t>
              </a:r>
              <a:endParaRPr lang="en-US" sz="11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288319" y="1678202"/>
              <a:ext cx="999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Signals</a:t>
              </a:r>
              <a:endPara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157758" y="2047534"/>
              <a:ext cx="14359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Judgment Fraction</a:t>
              </a:r>
              <a:endParaRPr lang="en-US" sz="11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157758" y="5270392"/>
              <a:ext cx="14359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Unique Word Count</a:t>
              </a:r>
              <a:endParaRPr lang="en-US" sz="11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608345" y="1921550"/>
            <a:ext cx="2131683" cy="3874416"/>
            <a:chOff x="2373331" y="2075242"/>
            <a:chExt cx="2131683" cy="3874416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373331" y="2075242"/>
              <a:ext cx="0" cy="3874416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373331" y="2179996"/>
              <a:ext cx="21316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Snyder vs. Phelps</a:t>
              </a:r>
              <a:endParaRPr lang="en-US" sz="14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769912" y="1985615"/>
            <a:ext cx="2131683" cy="3859174"/>
            <a:chOff x="7735077" y="2052704"/>
            <a:chExt cx="2131683" cy="3859174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7735077" y="2052704"/>
              <a:ext cx="0" cy="3859174"/>
            </a:xfrm>
            <a:prstGeom prst="line">
              <a:avLst/>
            </a:prstGeom>
            <a:ln w="57150">
              <a:solidFill>
                <a:schemeClr val="tx2">
                  <a:lumMod val="90000"/>
                  <a:lumOff val="1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7735077" y="2179996"/>
              <a:ext cx="21316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Snyder vs. Phelps</a:t>
              </a:r>
              <a:endParaRPr lang="en-US" sz="14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39" name="Rectangle 38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40" name="Chevron 39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Chevron 40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Chevron 41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Technical Approach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Results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68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296" y="2451985"/>
            <a:ext cx="5486400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97" y="2426270"/>
            <a:ext cx="5486400" cy="36576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Word </a:t>
            </a:r>
            <a:r>
              <a:rPr lang="en-US" sz="3600" dirty="0" err="1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Embeddings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50896" y="1569380"/>
            <a:ext cx="6371313" cy="1019270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4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 are Word </a:t>
            </a:r>
            <a:r>
              <a:rPr lang="en-US" sz="240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Embeddings</a:t>
            </a:r>
            <a:r>
              <a:rPr lang="en-US" sz="24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08038" lvl="1" indent="-376238" fontAlgn="base">
              <a:buClr>
                <a:schemeClr val="accent3">
                  <a:lumMod val="50000"/>
                </a:schemeClr>
              </a:buClr>
              <a:buSzPct val="110000"/>
              <a:buFont typeface="Arial" charset="0"/>
              <a:buChar char="•"/>
            </a:pPr>
            <a:r>
              <a:rPr lang="en-US" sz="24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Vocabulary mapped to vectors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73316" y="2532021"/>
            <a:ext cx="276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Westboro Baptist Church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08573" y="2532021"/>
            <a:ext cx="134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John Piper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533260" y="3886280"/>
            <a:ext cx="705167" cy="298262"/>
          </a:xfrm>
          <a:prstGeom prst="ellipse">
            <a:avLst/>
          </a:prstGeom>
          <a:noFill/>
          <a:ln>
            <a:solidFill>
              <a:srgbClr val="F47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172060" y="3886280"/>
            <a:ext cx="705167" cy="298262"/>
          </a:xfrm>
          <a:prstGeom prst="ellipse">
            <a:avLst/>
          </a:prstGeom>
          <a:noFill/>
          <a:ln>
            <a:solidFill>
              <a:srgbClr val="F47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18" name="Rectangle 17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19" name="Chevron 18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Chevron 20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Technical Approach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Results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480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Results – Single Document Scores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723370"/>
              </p:ext>
            </p:extLst>
          </p:nvPr>
        </p:nvGraphicFramePr>
        <p:xfrm>
          <a:off x="2991196" y="2069086"/>
          <a:ext cx="6209609" cy="271982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875280"/>
                <a:gridCol w="1386028"/>
                <a:gridCol w="1948301"/>
              </a:tblGrid>
              <a:tr h="6963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Model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6350" cap="flat" cmpd="sng" algn="in">
                      <a:noFill/>
                      <a:prstDash val="solid"/>
                    </a:lnB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Accuracy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6350" cap="flat" cmpd="sng" algn="in">
                      <a:noFill/>
                      <a:prstDash val="solid"/>
                    </a:lnB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Mean Absolute Error</a:t>
                      </a:r>
                      <a:endParaRPr lang="en-US" sz="20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6350" cap="flat" cmpd="sng" algn="in">
                      <a:noFill/>
                      <a:prstDash val="solid"/>
                    </a:lnB>
                    <a:solidFill>
                      <a:srgbClr val="2D2743"/>
                    </a:solidFill>
                  </a:tcPr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Random Forest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6350" cap="flat" cmpd="sng" algn="in">
                      <a:noFill/>
                      <a:prstDash val="solid"/>
                    </a:lnL>
                    <a:lnR>
                      <a:noFill/>
                    </a:lnR>
                    <a:lnT w="6350" cap="flat" cmpd="sng" algn="in">
                      <a:noFill/>
                      <a:prstDash val="solid"/>
                    </a:lnT>
                    <a:lnB w="6350" cap="flat" cmpd="sng" algn="in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77.5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in">
                      <a:noFill/>
                      <a:prstDash val="solid"/>
                    </a:lnT>
                    <a:lnB w="6350" cap="flat" cmpd="sng" algn="in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0.805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in">
                      <a:noFill/>
                      <a:prstDash val="solid"/>
                    </a:lnR>
                    <a:lnT w="6350" cap="flat" cmpd="sng" algn="in">
                      <a:noFill/>
                      <a:prstDash val="solid"/>
                    </a:lnT>
                    <a:lnB w="6350" cap="flat" cmpd="sng" algn="in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SVM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6350" cap="flat" cmpd="sng" algn="in">
                      <a:noFill/>
                      <a:prstDash val="solid"/>
                    </a:lnL>
                    <a:lnR>
                      <a:noFill/>
                    </a:lnR>
                    <a:lnT w="6350" cap="flat" cmpd="sng" algn="in">
                      <a:noFill/>
                      <a:prstDash val="solid"/>
                    </a:lnT>
                    <a:lnB w="6350" cap="flat" cmpd="sng" algn="in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70.5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in">
                      <a:noFill/>
                      <a:prstDash val="solid"/>
                    </a:lnT>
                    <a:lnB w="6350" cap="flat" cmpd="sng" algn="in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1.095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in">
                      <a:noFill/>
                      <a:prstDash val="solid"/>
                    </a:lnR>
                    <a:lnT w="6350" cap="flat" cmpd="sng" algn="in">
                      <a:noFill/>
                      <a:prstDash val="solid"/>
                    </a:lnT>
                    <a:lnB w="6350" cap="flat" cmpd="sng" algn="in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Boosted Tree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6350" cap="flat" cmpd="sng" algn="in">
                      <a:noFill/>
                      <a:prstDash val="solid"/>
                    </a:lnL>
                    <a:lnR>
                      <a:noFill/>
                    </a:lnR>
                    <a:lnT w="6350" cap="flat" cmpd="sng" algn="in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69.7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in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1.084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in">
                      <a:noFill/>
                      <a:prstDash val="solid"/>
                    </a:lnR>
                    <a:lnT w="6350" cap="flat" cmpd="sng" algn="in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469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CNN</a:t>
                      </a:r>
                      <a:r>
                        <a:rPr lang="en-US" sz="2000" baseline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with </a:t>
                      </a:r>
                      <a:r>
                        <a:rPr lang="en-US" sz="2000" baseline="0" dirty="0" err="1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Embeddings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6350" cap="flat" cmpd="sng" algn="in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65.6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1.125</a:t>
                      </a:r>
                      <a:endParaRPr lang="en-US" sz="20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in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6" name="Rectangle 5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Technical Approach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Results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56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1958" y="2426384"/>
            <a:ext cx="8361229" cy="9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cap="none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Conclusion</a:t>
            </a:r>
            <a:endParaRPr lang="en-US" sz="5400" cap="none" dirty="0">
              <a:solidFill>
                <a:schemeClr val="bg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69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Conclusion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28172" y="1635030"/>
            <a:ext cx="10261601" cy="4085095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Font typeface="Franklin Gothic Book" panose="020B0503020102020204" pitchFamily="34" charset="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 a global society, we want </a:t>
            </a: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to work with </a:t>
            </a: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Value-Based groups</a:t>
            </a:r>
            <a:endParaRPr lang="en-US" sz="2600" dirty="0" smtClean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65188" lvl="1" indent="-419100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a group uses language provides guidance for how they will interact</a:t>
            </a:r>
            <a:endParaRPr lang="en-US" sz="2600" i="0" dirty="0" smtClean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Font typeface="Franklin Gothic Book" panose="020B0503020102020204" pitchFamily="34" charset="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Computationally Efficient</a:t>
            </a:r>
            <a:endParaRPr lang="en-US" sz="2600" dirty="0" smtClean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250 </a:t>
            </a:r>
            <a:r>
              <a:rPr lang="en-US" sz="2600" i="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hrs</a:t>
            </a: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vs 1 </a:t>
            </a:r>
            <a:r>
              <a:rPr lang="en-US" sz="2600" i="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hr</a:t>
            </a:r>
            <a:endParaRPr lang="en-US" sz="2600" i="0" dirty="0" smtClean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Font typeface="Franklin Gothic Book" panose="020B0503020102020204" pitchFamily="34" charset="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Real-time recommendations to organizations on the ground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Understanding both Religious and Ideological groups</a:t>
            </a:r>
            <a:endParaRPr lang="en-US" sz="26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6" name="Rectangle 5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	Motivation 		Technical Approach 		Results 			    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Conclusion</a:t>
              </a:r>
              <a:endPara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86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1958" y="2426384"/>
            <a:ext cx="8361229" cy="9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cap="none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Questions?</a:t>
            </a:r>
            <a:endParaRPr lang="en-US" sz="5400" cap="none" dirty="0">
              <a:solidFill>
                <a:schemeClr val="bg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References</a:t>
            </a:r>
          </a:p>
          <a:p>
            <a:endParaRPr lang="en-US" sz="1400" dirty="0" smtClean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Consultation 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 researchers at the University of Virginia Center for Religion, Politics, and Conflict (RPC).  1540 Jefferson Park Avenue, University of Virginia, Charlottesville, VA 22904-4126.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Venuti, Nicholas,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Sachtjen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Brian, McIntyre, Hope, et al. “Predicting the Tolerance Level of Religious Discourse Through Computational Linguistics,” presented at the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2016 IEEE Systems and Information Engineering Design Conference (SIEDS ‘16),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Charlottesville, VA, 2016.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Wade-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Benzoni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Kimberly A., Hoffman, Andrew J., Thompson, Leigh L., et al. 2002. "Barriers to resolution in ideologically based negotiations: The role of values and institutions."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Academy of Management Review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27, pp. 41-57.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Lederach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John Paul and Appleby, Scott R. “Strategic Peacebuilding: An Overview,” in Daniel Philpott and Gerard Powers, Strategies of Peace (Oxford: Oxford University Press, 2010), pp. 19-44.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“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Algorithmia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.” 2016. http://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blog.algorithmia.com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/introduction-natural-language-processing-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nlp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/. Accessed: March 30, 2017.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“Expert System: Natural language processing and text mining.” 2016. http://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www.expertsystem.com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/natural-language-processing-and-text-mining/. Accessed: March 30, 2017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Gupta, Vishal. and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Lehal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Gurpreet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S., 2009. “A survey of text mining techniques and applications.”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Journal of emerging technologies in web intelligence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(1), pp.60-76.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Gabrilovich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Evgeniy and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Markovitch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Shaul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January 2007. “Computing semantic relatedness using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wikipedia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-based explicit semantic analysis.” (In 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IJcAI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Vol. 7), pp. 1606-1611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James, Gareth, Witten, Daniela, Hastie, Trevor, et al. 2013.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Introduction to Statistical Learning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pp 303-372.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Palomino-Garibay, Alonso, Camacho-González, Adolfo T., Fierro-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Villaneda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Ricardo A., et al. 2015. “A random forest approach for authorship profiling.” 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Cappellato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et al. [8]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Treeratpituk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Pucktada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Giles, C. Lee. June 2009. “Disambiguating authors in academic publications using random forests.” In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Proceedings of the 9th ACM/IEEE-CS joint conference on Digital libraries,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pp. 39-48.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Joachims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Thorsten, 1998. “Text categorization with support vector machines: Learning with many relevant features.”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Machine learning: ECML-98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pp.137-142.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Özgür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Arzucan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Levent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Özgür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and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Tunga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Güngör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"Text categorization with class-based and corpus-based keyword selection."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International Symposium on Computer and Information Sciences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Springer Berlin Heidelberg, 2005.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Richardson, Leonard.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Beautiful soup documentation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[Online] Available: https://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www.crummy.com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/software/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BeautifulSoup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/bs4/doc/.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Bird, Steven, Edward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Loper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Ewan Klein (2009),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Natural Language Processing with Python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O’Reilly Media Inc. Available: http://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nltk.org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/book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Pennington, Jeffrey, Richard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Socher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Christopher D. Manning. "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GloVe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 Global Vectors for Word Representation."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Proceedings of the 2014 Conference on Empirical Methods in Natural Language Processing.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2014.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Csardi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G. and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Nepusz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T.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Package ‘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igraph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’.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[Online]. Available: http://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igraph.org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/python/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Íñigo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-Mora, Isabel. "On the use of the personal pronoun we in communities."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Journal of Language and Politics.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Volume 3, Issue 1, 2004, pages: 27–52.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Maitland, Karen and John Wilson. "Pronominal selection and ideological conflict."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Journal of Pragmatics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Volume 11, Issue 4, August 1987, Pages 495-512.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Karatzoglou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Alexandros, Alex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Smola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and Kurt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Hornik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Package ‘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kernlab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’.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[Online] Available: https://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cran.r-project.org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/web/packages/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kernlab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kernlab.pdf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Liaw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Andy and Matthew Wiener, R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Package ‘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randomForest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’.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[Online] Available: https://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cran.r-project.org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/web/packages/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randomForest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randomForest.pdf</a:t>
            </a:r>
            <a:endParaRPr lang="en-US" sz="12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Chen,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Tianqi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Tong He, Michael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Benesty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Vadim </a:t>
            </a:r>
            <a:r>
              <a:rPr lang="en-US" sz="1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Khotilovich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and Yuan Tang, 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Package ‘</a:t>
            </a:r>
            <a:r>
              <a:rPr lang="en-US" sz="1200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xgboost</a:t>
            </a:r>
            <a:r>
              <a:rPr lang="en-US" sz="12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’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[Online] Available: </a:t>
            </a:r>
            <a:r>
              <a:rPr lang="en-US" sz="1200" u="sng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  <a:hlinkClick r:id="rId3"/>
              </a:rPr>
              <a:t>https://CRAN.R-project.org/package=xgboost</a:t>
            </a:r>
            <a:endParaRPr lang="en-US" sz="120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24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1958" y="2426384"/>
            <a:ext cx="8361229" cy="9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cap="none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  <a:endParaRPr lang="en-US" sz="5400" cap="none" dirty="0">
              <a:solidFill>
                <a:schemeClr val="bg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36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Problem: How to work with Value-Based Groups?</a:t>
            </a:r>
            <a:b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28172" y="1635030"/>
            <a:ext cx="10261601" cy="408509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 is a </a:t>
            </a: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Value-Based Group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</a:p>
          <a:p>
            <a:pPr marL="865188" lvl="1" indent="-419100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Any </a:t>
            </a: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group motivated by a set of values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Who needs to work with </a:t>
            </a: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Value-Based groups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 Government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Humanitarian Groups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Business Leaders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Large-Scale Goals: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Real-time recommendations to organizations on the </a:t>
            </a: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ground</a:t>
            </a:r>
            <a:endParaRPr lang="en-US" sz="2600" i="0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4" name="Rectangle 3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5" name="Chevron 4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Chevron 5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 		Technical Approach 		Results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90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Linguistic Rigidity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67767" y="2002631"/>
            <a:ext cx="5099151" cy="3925557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Font typeface="Franklin Gothic Book" panose="020B0503020102020204" pitchFamily="34" charset="0"/>
              <a:buNone/>
            </a:pPr>
            <a:r>
              <a:rPr lang="en-US" sz="2600" b="1" dirty="0" smtClean="0">
                <a:solidFill>
                  <a:srgbClr val="2D2743"/>
                </a:solidFill>
                <a:latin typeface="Avenir Book" charset="0"/>
                <a:ea typeface="Avenir Book" charset="0"/>
                <a:cs typeface="Avenir Book" charset="0"/>
              </a:rPr>
              <a:t>1-9</a:t>
            </a:r>
            <a:r>
              <a:rPr lang="en-US" sz="2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Scale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Font typeface="Franklin Gothic Book" panose="020B0503020102020204" pitchFamily="34" charset="0"/>
              <a:buNone/>
            </a:pPr>
            <a:endParaRPr lang="en-US" sz="10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692150" lvl="1" indent="-461963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Number of definitions not the definition itself is what matters</a:t>
            </a:r>
          </a:p>
          <a:p>
            <a:pPr marL="692150" lvl="1" indent="-461963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Use Manual Method as Ground Truth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095911" y="4360663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Holy</a:t>
            </a:r>
            <a:endParaRPr lang="en-US" sz="24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078688" y="1826660"/>
            <a:ext cx="4862286" cy="1287642"/>
            <a:chOff x="6429721" y="2137620"/>
            <a:chExt cx="4862286" cy="1287642"/>
          </a:xfrm>
        </p:grpSpPr>
        <p:grpSp>
          <p:nvGrpSpPr>
            <p:cNvPr id="3" name="Group 2"/>
            <p:cNvGrpSpPr/>
            <p:nvPr/>
          </p:nvGrpSpPr>
          <p:grpSpPr>
            <a:xfrm>
              <a:off x="6429721" y="2783504"/>
              <a:ext cx="4862286" cy="641758"/>
              <a:chOff x="6429721" y="2783504"/>
              <a:chExt cx="4862286" cy="64175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6429721" y="3410400"/>
                <a:ext cx="4862286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6429721" y="2783504"/>
                <a:ext cx="48622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1    2     3     4    5     6    7     8    9</a:t>
                </a:r>
                <a:endParaRPr lang="en-US" sz="24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6632921" y="3240544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7162694" y="3240967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7721492" y="3240200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8280290" y="3242382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8824584" y="3239864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9397890" y="3242038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9913155" y="3241617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486463" y="3242037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016238" y="3239136"/>
                <a:ext cx="0" cy="18288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Down Arrow 42"/>
            <p:cNvSpPr/>
            <p:nvPr/>
          </p:nvSpPr>
          <p:spPr>
            <a:xfrm>
              <a:off x="8079340" y="2137620"/>
              <a:ext cx="389579" cy="601677"/>
            </a:xfrm>
            <a:prstGeom prst="downArrow">
              <a:avLst/>
            </a:prstGeom>
            <a:solidFill>
              <a:srgbClr val="2D2743"/>
            </a:solidFill>
            <a:ln>
              <a:solidFill>
                <a:srgbClr val="2D2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538552" y="3965410"/>
            <a:ext cx="6769087" cy="1788526"/>
            <a:chOff x="5144494" y="4173757"/>
            <a:chExt cx="6769087" cy="1788526"/>
          </a:xfrm>
        </p:grpSpPr>
        <p:sp>
          <p:nvSpPr>
            <p:cNvPr id="34" name="TextBox 33"/>
            <p:cNvSpPr txBox="1"/>
            <p:nvPr/>
          </p:nvSpPr>
          <p:spPr>
            <a:xfrm>
              <a:off x="5144494" y="5562173"/>
              <a:ext cx="16598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Self-Sacrifice</a:t>
              </a:r>
              <a:endPara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76609" y="5560454"/>
              <a:ext cx="16527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Compassion</a:t>
              </a:r>
              <a:endPara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733767" y="5560454"/>
              <a:ext cx="11301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Wisdom</a:t>
              </a:r>
              <a:endPara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968368" y="5560454"/>
              <a:ext cx="19452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Trustworthiness</a:t>
              </a:r>
              <a:endPara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cxnSp>
          <p:nvCxnSpPr>
            <p:cNvPr id="39" name="Straight Arrow Connector 38"/>
            <p:cNvCxnSpPr>
              <a:endCxn id="36" idx="0"/>
            </p:cNvCxnSpPr>
            <p:nvPr/>
          </p:nvCxnSpPr>
          <p:spPr>
            <a:xfrm flipH="1">
              <a:off x="7802978" y="5005026"/>
              <a:ext cx="530106" cy="55542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37" idx="0"/>
            </p:cNvCxnSpPr>
            <p:nvPr/>
          </p:nvCxnSpPr>
          <p:spPr>
            <a:xfrm>
              <a:off x="8893706" y="4992394"/>
              <a:ext cx="405152" cy="56806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6" idx="5"/>
              <a:endCxn id="38" idx="0"/>
            </p:cNvCxnSpPr>
            <p:nvPr/>
          </p:nvCxnSpPr>
          <p:spPr>
            <a:xfrm>
              <a:off x="9374997" y="4883289"/>
              <a:ext cx="1565978" cy="677165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6" idx="3"/>
              <a:endCxn id="34" idx="0"/>
            </p:cNvCxnSpPr>
            <p:nvPr/>
          </p:nvCxnSpPr>
          <p:spPr>
            <a:xfrm flipH="1">
              <a:off x="5974433" y="4883289"/>
              <a:ext cx="1804744" cy="678884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7448672" y="4173757"/>
              <a:ext cx="2256830" cy="831269"/>
            </a:xfrm>
            <a:prstGeom prst="ellipse">
              <a:avLst/>
            </a:prstGeom>
            <a:solidFill>
              <a:srgbClr val="F47D20"/>
            </a:solidFill>
            <a:ln>
              <a:solidFill>
                <a:srgbClr val="F47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Avenir Book" charset="0"/>
                  <a:ea typeface="Avenir Book" charset="0"/>
                  <a:cs typeface="Avenir Book" charset="0"/>
                </a:rPr>
                <a:t>Holy</a:t>
              </a:r>
              <a:endParaRPr lang="en-US" sz="2000" b="1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33" name="Rectangle 32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44" name="Chevron 43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Chevron 44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Chevron 45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 		Technical Approach 		Results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54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Related Work</a:t>
            </a: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5" name="Rectangle 4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6" name="Chevron 5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 		Technical Approach 		Results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928172" y="1635030"/>
            <a:ext cx="10261601" cy="4085095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Font typeface="Franklin Gothic Book" panose="020B0503020102020204" pitchFamily="34" charset="0"/>
              <a:buNone/>
            </a:pPr>
            <a:r>
              <a:rPr lang="en-US" sz="26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Venuti et al. (2016)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Font typeface="Franklin Gothic Book" panose="020B0503020102020204" pitchFamily="34" charset="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Text Categorization and Topic Detection</a:t>
            </a:r>
          </a:p>
          <a:p>
            <a:pPr marL="865188" lvl="1" indent="-419100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4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Gupta et al. (2009)</a:t>
            </a:r>
          </a:p>
          <a:p>
            <a:pPr marL="865188" lvl="1" indent="-419100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400" i="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Gabrilovich</a:t>
            </a:r>
            <a:r>
              <a:rPr lang="en-US" sz="24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et al. (2013)</a:t>
            </a:r>
          </a:p>
          <a:p>
            <a:pPr marL="1320800" lvl="1" indent="-469900" fontAlgn="base">
              <a:buClr>
                <a:schemeClr val="tx2">
                  <a:lumMod val="90000"/>
                  <a:lumOff val="10000"/>
                </a:schemeClr>
              </a:buClr>
              <a:buSzPct val="100000"/>
              <a:buFont typeface="Wingdings" charset="2"/>
              <a:buChar char="§"/>
            </a:pPr>
            <a:r>
              <a:rPr lang="en-US" sz="24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labeling text documents using outside corpora</a:t>
            </a:r>
          </a:p>
          <a:p>
            <a:pPr marL="920750" indent="-469900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4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Forest</a:t>
            </a:r>
          </a:p>
          <a:p>
            <a:pPr marL="1373188" lvl="1" indent="-522288" fontAlgn="base">
              <a:buClr>
                <a:schemeClr val="tx2">
                  <a:lumMod val="90000"/>
                  <a:lumOff val="10000"/>
                </a:schemeClr>
              </a:buClr>
              <a:buSzPct val="100000"/>
              <a:buFont typeface="Wingdings" charset="2"/>
              <a:buChar char="§"/>
            </a:pPr>
            <a:r>
              <a:rPr lang="en-US" sz="24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Palomino-Garibay et al. (2015)</a:t>
            </a:r>
          </a:p>
          <a:p>
            <a:pPr marL="1373188" lvl="1" indent="-522288" fontAlgn="base">
              <a:buClr>
                <a:schemeClr val="tx2">
                  <a:lumMod val="90000"/>
                  <a:lumOff val="10000"/>
                </a:schemeClr>
              </a:buClr>
              <a:buSzPct val="100000"/>
              <a:buFont typeface="Wingdings" charset="2"/>
              <a:buChar char="§"/>
            </a:pPr>
            <a:r>
              <a:rPr lang="en-US" sz="2400" i="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Treeratpituk</a:t>
            </a:r>
            <a:r>
              <a:rPr lang="en-US" sz="24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et al. (2009)</a:t>
            </a:r>
          </a:p>
          <a:p>
            <a:pPr marL="822325" indent="-457200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4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SVM</a:t>
            </a:r>
          </a:p>
          <a:p>
            <a:pPr marL="1373188" lvl="1" indent="-469900" fontAlgn="base">
              <a:buClr>
                <a:schemeClr val="tx2">
                  <a:lumMod val="90000"/>
                  <a:lumOff val="10000"/>
                </a:schemeClr>
              </a:buClr>
              <a:buSzPct val="100000"/>
              <a:buFont typeface="Wingdings" charset="2"/>
              <a:buChar char="§"/>
            </a:pPr>
            <a:r>
              <a:rPr lang="en-US" sz="2400" i="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Joachims</a:t>
            </a:r>
            <a:r>
              <a:rPr lang="en-US" sz="24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(1998)</a:t>
            </a:r>
          </a:p>
        </p:txBody>
      </p:sp>
    </p:spTree>
    <p:extLst>
      <p:ext uri="{BB962C8B-B14F-4D97-AF65-F5344CB8AC3E}">
        <p14:creationId xmlns:p14="http://schemas.microsoft.com/office/powerpoint/2010/main" val="63561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About Our Data</a:t>
            </a:r>
            <a:b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endParaRPr 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28172" y="1635030"/>
            <a:ext cx="10261601" cy="4085095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Input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Raw ideological text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Output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Number on Linguistic Rigidity Scale</a:t>
            </a:r>
          </a:p>
          <a:p>
            <a:pPr marL="0" indent="0" fontAlgn="base">
              <a:buClr>
                <a:schemeClr val="accent3">
                  <a:lumMod val="50000"/>
                </a:schemeClr>
              </a:buClr>
              <a:buSzPct val="110000"/>
              <a:buNone/>
            </a:pPr>
            <a:r>
              <a:rPr lang="en-US" sz="2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Sources:</a:t>
            </a:r>
          </a:p>
          <a:p>
            <a:pPr marL="865188" lvl="1" indent="-419100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Venuti et al. (2016) corpus</a:t>
            </a:r>
          </a:p>
          <a:p>
            <a:pPr marL="808038" lvl="1" indent="-376238" fontAlgn="base">
              <a:buClr>
                <a:schemeClr val="tx2">
                  <a:lumMod val="90000"/>
                  <a:lumOff val="10000"/>
                </a:schemeClr>
              </a:buClr>
              <a:buSzPct val="110000"/>
              <a:buFont typeface="Arial" charset="0"/>
              <a:buChar char="•"/>
            </a:pPr>
            <a:r>
              <a:rPr lang="en-US" sz="2600" i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New </a:t>
            </a:r>
            <a:r>
              <a:rPr lang="en-US" sz="26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Groups</a:t>
            </a:r>
          </a:p>
          <a:p>
            <a:pPr marL="1146175" lvl="2" indent="-366713" fontAlgn="base">
              <a:buClr>
                <a:schemeClr val="tx2">
                  <a:lumMod val="90000"/>
                  <a:lumOff val="10000"/>
                </a:schemeClr>
              </a:buClr>
              <a:buSzPct val="100000"/>
              <a:buFont typeface="Wingdings" charset="2"/>
              <a:buChar char="§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Web Scraping</a:t>
            </a:r>
          </a:p>
          <a:p>
            <a:pPr marL="1146175" lvl="2" indent="-366713" fontAlgn="base">
              <a:buClr>
                <a:schemeClr val="tx2">
                  <a:lumMod val="90000"/>
                  <a:lumOff val="10000"/>
                </a:schemeClr>
              </a:buClr>
              <a:buSzPct val="100000"/>
              <a:buFont typeface="Wingdings" charset="2"/>
              <a:buChar char="§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OCR for PDFs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448844"/>
              </p:ext>
            </p:extLst>
          </p:nvPr>
        </p:nvGraphicFramePr>
        <p:xfrm>
          <a:off x="7208434" y="278971"/>
          <a:ext cx="4756258" cy="5945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3505"/>
                <a:gridCol w="1364502"/>
                <a:gridCol w="898251"/>
              </a:tblGrid>
              <a:tr h="5806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Group </a:t>
                      </a:r>
                    </a:p>
                  </a:txBody>
                  <a:tcPr marL="44450" marR="44450" marT="0" marB="0"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# Documents</a:t>
                      </a:r>
                    </a:p>
                  </a:txBody>
                  <a:tcPr marL="44450" marR="44450" marT="0" marB="0" anchor="ctr">
                    <a:solidFill>
                      <a:srgbClr val="2D27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06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Group </a:t>
                      </a:r>
                      <a:r>
                        <a:rPr lang="en-US" sz="1600" b="1" dirty="0" smtClean="0">
                          <a:solidFill>
                            <a:schemeClr val="bg1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Rank</a:t>
                      </a:r>
                    </a:p>
                  </a:txBody>
                  <a:tcPr marL="44450" marR="44450" marT="0" marB="0" anchor="ctr">
                    <a:solidFill>
                      <a:srgbClr val="2D2743"/>
                    </a:solidFill>
                  </a:tcPr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ACLU</a:t>
                      </a:r>
                      <a:endParaRPr lang="en-US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40</a:t>
                      </a:r>
                      <a:endParaRPr lang="en-US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American</a:t>
                      </a:r>
                      <a:r>
                        <a:rPr lang="en-US" sz="1600" baseline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Ethical Union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15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Bahai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73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Dorothy Day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774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Integral Yoga/</a:t>
                      </a:r>
                      <a:r>
                        <a:rPr lang="en-US" sz="1600" dirty="0" err="1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Yogaville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59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ISIS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48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John Piper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579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Liberal Judaism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166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Malcolm X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15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Meher</a:t>
                      </a:r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Baba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265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Pastor Anderson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228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Rabbinic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58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noFill/>
                  </a:tcPr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Sea Shepherds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606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Steve</a:t>
                      </a:r>
                      <a:r>
                        <a:rPr lang="en-US" sz="1600" baseline="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Shepherd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728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Unitarian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301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7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  <a:tr h="25032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Westboro Baptist Church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422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16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6" name="Rectangle 5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 		Technical Approach 		Results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0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1958" y="2426384"/>
            <a:ext cx="8361229" cy="9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cap="none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Technical Approach</a:t>
            </a:r>
            <a:endParaRPr lang="en-US" sz="5400" cap="none" dirty="0">
              <a:solidFill>
                <a:schemeClr val="bg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1958" y="3734573"/>
            <a:ext cx="10261601" cy="2228310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2">
                  <a:lumMod val="90000"/>
                  <a:lumOff val="10000"/>
                </a:schemeClr>
              </a:buClr>
              <a:buFont typeface="Arial" charset="0"/>
              <a:buChar char="•"/>
            </a:pPr>
            <a:r>
              <a:rPr lang="en-US" sz="2600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Context Vectors</a:t>
            </a:r>
          </a:p>
          <a:p>
            <a:pPr marL="457200" indent="-457200">
              <a:buClr>
                <a:schemeClr val="bg2">
                  <a:lumMod val="90000"/>
                  <a:lumOff val="10000"/>
                </a:schemeClr>
              </a:buClr>
              <a:buFont typeface="Arial" charset="0"/>
              <a:buChar char="•"/>
            </a:pPr>
            <a:r>
              <a:rPr lang="en-US" sz="2600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Keyword Selection</a:t>
            </a:r>
          </a:p>
          <a:p>
            <a:pPr marL="457200" indent="-457200">
              <a:buClr>
                <a:schemeClr val="bg2">
                  <a:lumMod val="90000"/>
                  <a:lumOff val="10000"/>
                </a:schemeClr>
              </a:buClr>
              <a:buFont typeface="Arial" charset="0"/>
              <a:buChar char="•"/>
            </a:pPr>
            <a:r>
              <a:rPr lang="en-US" sz="2600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Judgement Classification</a:t>
            </a:r>
          </a:p>
          <a:p>
            <a:pPr marL="457200" indent="-457200">
              <a:buClr>
                <a:schemeClr val="bg2">
                  <a:lumMod val="90000"/>
                  <a:lumOff val="10000"/>
                </a:schemeClr>
              </a:buClr>
              <a:buFont typeface="Arial" charset="0"/>
              <a:buChar char="•"/>
            </a:pPr>
            <a:r>
              <a:rPr lang="en-US" sz="2600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Pronoun Analysis</a:t>
            </a:r>
          </a:p>
        </p:txBody>
      </p:sp>
    </p:spTree>
    <p:extLst>
      <p:ext uri="{BB962C8B-B14F-4D97-AF65-F5344CB8AC3E}">
        <p14:creationId xmlns:p14="http://schemas.microsoft.com/office/powerpoint/2010/main" val="40500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1197" y="809787"/>
            <a:ext cx="10695553" cy="6315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Context </a:t>
            </a:r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Vectors</a:t>
            </a:r>
          </a:p>
        </p:txBody>
      </p:sp>
      <p:pic>
        <p:nvPicPr>
          <p:cNvPr id="8" name="Picture 2" descr="https://lh4.googleusercontent.com/novO38FHioga_PN4EcP8ILNgx5tbCA0-UyQ-FM98_UG8z3EDOP-f2pzgzx44YLTzQDKwEUu2-rJkLNh39qSzlQDWT6cwOgpHwlhL0T4lA6m02Vilp7--ix--D8Dg_l7cb-fnAZM7QH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2033588"/>
            <a:ext cx="98393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76338" y="5201916"/>
            <a:ext cx="222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Raw Text</a:t>
            </a:r>
            <a:endParaRPr lang="en-US" sz="2200" b="1" dirty="0">
              <a:solidFill>
                <a:schemeClr val="tx2">
                  <a:lumMod val="90000"/>
                  <a:lumOff val="1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504057"/>
            <a:ext cx="12192000" cy="369332"/>
            <a:chOff x="0" y="6504057"/>
            <a:chExt cx="12192000" cy="369332"/>
          </a:xfrm>
        </p:grpSpPr>
        <p:sp>
          <p:nvSpPr>
            <p:cNvPr id="6" name="Rectangle 5"/>
            <p:cNvSpPr/>
            <p:nvPr/>
          </p:nvSpPr>
          <p:spPr>
            <a:xfrm>
              <a:off x="0" y="6504057"/>
              <a:ext cx="12192000" cy="35394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noFill/>
                </a:ln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281395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944879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>
              <a:off x="6131378" y="6504057"/>
              <a:ext cx="362857" cy="353943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6504057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Motivation 		</a:t>
              </a:r>
              <a:r>
                <a:rPr lang="en-US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Technical Approach </a:t>
              </a:r>
              <a:r>
                <a:rPr lang="en-US" dirty="0" smtClean="0">
                  <a:solidFill>
                    <a:schemeClr val="tx2">
                      <a:lumMod val="50000"/>
                      <a:lumOff val="50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		Results 			    Conclusion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35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2676</TotalTime>
  <Words>1548</Words>
  <Application>Microsoft Macintosh PowerPoint</Application>
  <PresentationFormat>Widescreen</PresentationFormat>
  <Paragraphs>396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Avenir Book</vt:lpstr>
      <vt:lpstr>Calibri</vt:lpstr>
      <vt:lpstr>Damascus</vt:lpstr>
      <vt:lpstr>Franklin Gothic Book</vt:lpstr>
      <vt:lpstr>Helvetica</vt:lpstr>
      <vt:lpstr>Wingdings</vt:lpstr>
      <vt:lpstr>Arial</vt:lpstr>
      <vt:lpstr>Crop</vt:lpstr>
      <vt:lpstr>Computational Analysis of Religious and Ideological Linguistic Behavior</vt:lpstr>
      <vt:lpstr>Collaborators</vt:lpstr>
      <vt:lpstr>PowerPoint Presentation</vt:lpstr>
      <vt:lpstr>Problem: How to work with Value-Based Groups?  </vt:lpstr>
      <vt:lpstr>Linguistic Rigidity</vt:lpstr>
      <vt:lpstr>Related Work</vt:lpstr>
      <vt:lpstr>About Our Data </vt:lpstr>
      <vt:lpstr>PowerPoint Presentation</vt:lpstr>
      <vt:lpstr>Context Vectors</vt:lpstr>
      <vt:lpstr>Context Vectors</vt:lpstr>
      <vt:lpstr>Context Vectors</vt:lpstr>
      <vt:lpstr>Context Vectors</vt:lpstr>
      <vt:lpstr>TFIDF Matrix</vt:lpstr>
      <vt:lpstr>Value Words</vt:lpstr>
      <vt:lpstr>Judgment Classification</vt:lpstr>
      <vt:lpstr>Judgment Classification</vt:lpstr>
      <vt:lpstr>Pronoun Analysis</vt:lpstr>
      <vt:lpstr>PowerPoint Presentation</vt:lpstr>
      <vt:lpstr>Binned Document Analysis</vt:lpstr>
      <vt:lpstr>Results – Group Scores</vt:lpstr>
      <vt:lpstr>Results – Group Scores</vt:lpstr>
      <vt:lpstr>Single Document Analysis</vt:lpstr>
      <vt:lpstr>PowerPoint Presentation</vt:lpstr>
      <vt:lpstr>Word Embeddings</vt:lpstr>
      <vt:lpstr>Results – Single Document Scores</vt:lpstr>
      <vt:lpstr>PowerPoint Presentation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Analysis of Reliougs and Idealogical lingusitc Behavior</dc:title>
  <dc:creator>Leigh Harton</dc:creator>
  <cp:lastModifiedBy>Leigh Harton</cp:lastModifiedBy>
  <cp:revision>138</cp:revision>
  <cp:lastPrinted>2017-04-22T00:52:11Z</cp:lastPrinted>
  <dcterms:created xsi:type="dcterms:W3CDTF">2016-10-04T15:37:45Z</dcterms:created>
  <dcterms:modified xsi:type="dcterms:W3CDTF">2017-04-27T15:36:16Z</dcterms:modified>
</cp:coreProperties>
</file>